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256" r:id="rId2"/>
    <p:sldId id="296" r:id="rId3"/>
    <p:sldId id="289" r:id="rId4"/>
    <p:sldId id="290" r:id="rId5"/>
    <p:sldId id="291" r:id="rId6"/>
    <p:sldId id="292" r:id="rId7"/>
    <p:sldId id="278" r:id="rId8"/>
    <p:sldId id="287" r:id="rId9"/>
    <p:sldId id="297" r:id="rId10"/>
  </p:sldIdLst>
  <p:sldSz cx="9144000" cy="6858000" type="screen4x3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94EDBBA0-4BC1-49AA-9091-EC7A77C3F7B5}">
          <p14:sldIdLst>
            <p14:sldId id="256"/>
          </p14:sldIdLst>
        </p14:section>
        <p14:section name="Untitled Section" id="{699C72E5-F7B6-4EAA-B8AA-3EC9565368F3}">
          <p14:sldIdLst>
            <p14:sldId id="296"/>
            <p14:sldId id="289"/>
            <p14:sldId id="290"/>
            <p14:sldId id="291"/>
            <p14:sldId id="292"/>
            <p14:sldId id="278"/>
            <p14:sldId id="287"/>
            <p14:sldId id="297"/>
          </p14:sldIdLst>
        </p14:section>
        <p14:section name="Untitled Section" id="{44403730-F293-4C32-864F-388897D28D29}">
          <p14:sldIdLst/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vertBarState="maximized">
    <p:restoredLeft sz="15588" autoAdjust="0"/>
    <p:restoredTop sz="94671" autoAdjust="0"/>
  </p:normalViewPr>
  <p:slideViewPr>
    <p:cSldViewPr>
      <p:cViewPr>
        <p:scale>
          <a:sx n="50" d="100"/>
          <a:sy n="50" d="100"/>
        </p:scale>
        <p:origin x="-1638" y="-43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1404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5EEBADC5-968A-43B2-BD11-CAA6B69F7296}" type="datetimeFigureOut">
              <a:rPr lang="en-US" smtClean="0"/>
              <a:t>4/1/2016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84BD5314-A375-4635-AACB-F14C51A117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347630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375" y="0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DFB84DC-7317-4C89-8998-41AA29990C79}" type="datetimeFigureOut">
              <a:rPr lang="en-US" smtClean="0"/>
              <a:t>4/1/2016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838" y="4560888"/>
            <a:ext cx="5851525" cy="43195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20188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375" y="9120188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CE72482-CE0F-4B14-999F-B7BB20048B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40666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E72482-CE0F-4B14-999F-B7BB20048B17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20046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A89E8E-D004-4071-BF5B-17B78BCD1418}" type="datetimeFigureOut">
              <a:rPr lang="en-US" smtClean="0"/>
              <a:t>4/1/2016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37C9B-F1AC-45ED-9E1B-FA9853D891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86402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A89E8E-D004-4071-BF5B-17B78BCD1418}" type="datetimeFigureOut">
              <a:rPr lang="en-US" smtClean="0"/>
              <a:t>4/1/2016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37C9B-F1AC-45ED-9E1B-FA9853D891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6859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A89E8E-D004-4071-BF5B-17B78BCD1418}" type="datetimeFigureOut">
              <a:rPr lang="en-US" smtClean="0"/>
              <a:t>4/1/2016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37C9B-F1AC-45ED-9E1B-FA9853D891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57157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A89E8E-D004-4071-BF5B-17B78BCD1418}" type="datetimeFigureOut">
              <a:rPr lang="en-US" smtClean="0"/>
              <a:t>4/1/2016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37C9B-F1AC-45ED-9E1B-FA9853D891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04203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A89E8E-D004-4071-BF5B-17B78BCD1418}" type="datetimeFigureOut">
              <a:rPr lang="en-US" smtClean="0"/>
              <a:t>4/1/2016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37C9B-F1AC-45ED-9E1B-FA9853D891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80091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A89E8E-D004-4071-BF5B-17B78BCD1418}" type="datetimeFigureOut">
              <a:rPr lang="en-US" smtClean="0"/>
              <a:t>4/1/2016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37C9B-F1AC-45ED-9E1B-FA9853D891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678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1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A89E8E-D004-4071-BF5B-17B78BCD1418}" type="datetimeFigureOut">
              <a:rPr lang="en-US" smtClean="0"/>
              <a:t>4/1/2016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37C9B-F1AC-45ED-9E1B-FA9853D891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33086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A89E8E-D004-4071-BF5B-17B78BCD1418}" type="datetimeFigureOut">
              <a:rPr lang="en-US" smtClean="0"/>
              <a:t>4/1/2016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37C9B-F1AC-45ED-9E1B-FA9853D891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90954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A89E8E-D004-4071-BF5B-17B78BCD1418}" type="datetimeFigureOut">
              <a:rPr lang="en-US" smtClean="0"/>
              <a:t>4/1/2016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37C9B-F1AC-45ED-9E1B-FA9853D891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27110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A89E8E-D004-4071-BF5B-17B78BCD1418}" type="datetimeFigureOut">
              <a:rPr lang="en-US" smtClean="0"/>
              <a:t>4/1/2016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37C9B-F1AC-45ED-9E1B-FA9853D891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94051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A89E8E-D004-4071-BF5B-17B78BCD1418}" type="datetimeFigureOut">
              <a:rPr lang="en-US" smtClean="0"/>
              <a:t>4/1/2016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37C9B-F1AC-45ED-9E1B-FA9853D891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69108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A89E8E-D004-4071-BF5B-17B78BCD1418}" type="datetimeFigureOut">
              <a:rPr lang="en-US" smtClean="0"/>
              <a:t>4/1/2016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437C9B-F1AC-45ED-9E1B-FA9853D891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83993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movemequotes.com/top-15-goal-setting-quotes/" TargetMode="Externa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gif"/><Relationship Id="rId2" Type="http://schemas.openxmlformats.org/officeDocument/2006/relationships/image" Target="../media/image8.wm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oaa.org/uploadedFiles/Content/Chapters_and_Councils/Give_Me_Ten!/ChapterRecruitingLetter.pdf" TargetMode="External"/><Relationship Id="rId7" Type="http://schemas.openxmlformats.org/officeDocument/2006/relationships/image" Target="../media/image12.png"/><Relationship Id="rId2" Type="http://schemas.openxmlformats.org/officeDocument/2006/relationships/hyperlink" Target="http://www.moaa.org/Content/Chapters-and-Councils/Chapters-and-Councils.aspx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fs20.formsite.com/moaaweb/2013ChapterRecruiting/secure_index.html" TargetMode="External"/><Relationship Id="rId5" Type="http://schemas.openxmlformats.org/officeDocument/2006/relationships/hyperlink" Target="http://www.moaa.org/uploadedFiles/Content/Chapters_and_Councils/Give_Me_Ten!/Recruiting_Materials/Recruitment%20Contest%20Tracker.pdf" TargetMode="External"/><Relationship Id="rId4" Type="http://schemas.openxmlformats.org/officeDocument/2006/relationships/hyperlink" Target="http://www.moaa.org/uploadedFiles/Content/Chapters_and_Councils/Give_Me_Ten!/Recruiting_Materials/Final2016CRPGuide.pdf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282826"/>
            <a:ext cx="7772400" cy="1146174"/>
          </a:xfrm>
        </p:spPr>
        <p:txBody>
          <a:bodyPr>
            <a:normAutofit fontScale="90000"/>
          </a:bodyPr>
          <a:lstStyle/>
          <a:p>
            <a:r>
              <a:rPr lang="en-US" sz="3600" dirty="0" err="1" smtClean="0"/>
              <a:t>NCCoC</a:t>
            </a:r>
            <a:r>
              <a:rPr lang="en-US" sz="3600" dirty="0" smtClean="0"/>
              <a:t> Quarterly Meeting Charlotte</a:t>
            </a:r>
            <a:br>
              <a:rPr lang="en-US" sz="3600" dirty="0" smtClean="0"/>
            </a:br>
            <a:r>
              <a:rPr lang="en-US" sz="3600" dirty="0" smtClean="0"/>
              <a:t>April 2016</a:t>
            </a:r>
            <a:endParaRPr lang="en-US" sz="3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9600" y="3429000"/>
            <a:ext cx="8001000" cy="762000"/>
          </a:xfrm>
        </p:spPr>
        <p:txBody>
          <a:bodyPr>
            <a:noAutofit/>
          </a:bodyPr>
          <a:lstStyle/>
          <a:p>
            <a:r>
              <a:rPr lang="en-US" sz="3600" b="1" dirty="0" err="1" smtClean="0">
                <a:solidFill>
                  <a:srgbClr val="00B050"/>
                </a:solidFill>
              </a:rPr>
              <a:t>NCCoC</a:t>
            </a:r>
            <a:r>
              <a:rPr lang="en-US" sz="3600" b="1" dirty="0" smtClean="0">
                <a:solidFill>
                  <a:srgbClr val="00B050"/>
                </a:solidFill>
              </a:rPr>
              <a:t> Membership Program Update</a:t>
            </a:r>
            <a:endParaRPr lang="en-US" sz="3600" b="1" dirty="0">
              <a:solidFill>
                <a:srgbClr val="00B05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914400" y="4191000"/>
            <a:ext cx="7340600" cy="1200329"/>
          </a:xfrm>
          <a:prstGeom prst="rect">
            <a:avLst/>
          </a:prstGeom>
          <a:noFill/>
          <a:ln w="38100" cmpd="sng">
            <a:solidFill>
              <a:schemeClr val="accent2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cap="small" dirty="0" smtClean="0"/>
              <a:t>Purpose: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cap="small" dirty="0" smtClean="0"/>
              <a:t>Establish </a:t>
            </a:r>
            <a:r>
              <a:rPr lang="en-US" sz="2400" cap="small" dirty="0" err="1" smtClean="0"/>
              <a:t>NCCoC</a:t>
            </a:r>
            <a:r>
              <a:rPr lang="en-US" sz="2400" cap="small" dirty="0" smtClean="0"/>
              <a:t> Membership Goals</a:t>
            </a:r>
            <a:endParaRPr lang="en-US" sz="2400" cap="small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cap="small" dirty="0" smtClean="0"/>
              <a:t>Next Steps</a:t>
            </a:r>
          </a:p>
        </p:txBody>
      </p:sp>
      <p:pic>
        <p:nvPicPr>
          <p:cNvPr id="2051" name="Picture 3" descr="C:\Users\David\AppData\Local\Microsoft\Windows\Temporary Internet Files\Content.Outlook\0JE87LLL\MOAA-NC slogan clean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55800" y="76200"/>
            <a:ext cx="5257800" cy="23375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127000" y="1524000"/>
            <a:ext cx="1574800" cy="707886"/>
          </a:xfrm>
          <a:prstGeom prst="rect">
            <a:avLst/>
          </a:prstGeom>
          <a:noFill/>
          <a:ln w="254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Version 2</a:t>
            </a:r>
            <a:br>
              <a:rPr lang="en-US" sz="2000" dirty="0" smtClean="0"/>
            </a:br>
            <a:r>
              <a:rPr lang="en-US" sz="2000" dirty="0" smtClean="0"/>
              <a:t>27 Mar 2016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6117467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NC Council of Chapters</a:t>
            </a:r>
            <a:br>
              <a:rPr lang="en-US" dirty="0" smtClean="0"/>
            </a:br>
            <a:r>
              <a:rPr lang="en-US" sz="3600" cap="small" dirty="0" smtClean="0"/>
              <a:t>based on dues paid</a:t>
            </a:r>
            <a:endParaRPr lang="en-US" cap="small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94605220"/>
              </p:ext>
            </p:extLst>
          </p:nvPr>
        </p:nvGraphicFramePr>
        <p:xfrm>
          <a:off x="1752600" y="1476716"/>
          <a:ext cx="5410200" cy="5076484"/>
        </p:xfrm>
        <a:graphic>
          <a:graphicData uri="http://schemas.openxmlformats.org/drawingml/2006/table">
            <a:tbl>
              <a:tblPr/>
              <a:tblGrid>
                <a:gridCol w="794158"/>
                <a:gridCol w="2233568"/>
                <a:gridCol w="794158"/>
                <a:gridCol w="794158"/>
                <a:gridCol w="794158"/>
              </a:tblGrid>
              <a:tr h="449933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NC Council </a:t>
                      </a:r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MOAA</a:t>
                      </a:r>
                      <a:b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</a:br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Membership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8393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2014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2015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2016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8393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NC01</a:t>
                      </a: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Cape Fear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231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251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242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8393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NC02</a:t>
                      </a: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Coastal Carolina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8393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NC03</a:t>
                      </a: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Eastern Carolina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8393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NC04</a:t>
                      </a: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Charlotte-Metrolina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8393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NC06</a:t>
                      </a: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Sandhills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292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246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8393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NC07</a:t>
                      </a: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Southeastern Carolina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8393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NC08</a:t>
                      </a: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Tarheel Central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8393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NC09</a:t>
                      </a: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Triangle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212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168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8393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NC10</a:t>
                      </a: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Western Carolina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182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210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8393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NC11</a:t>
                      </a: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Catawba Valley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8393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NC12</a:t>
                      </a: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Durham-Orange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8393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NC14</a:t>
                      </a: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Lloyd A. Osborne Piedmont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8393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NC17</a:t>
                      </a: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First Flight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8393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NC19</a:t>
                      </a: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First In Freedom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8393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NC20</a:t>
                      </a: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Central Carolina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8393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NC21</a:t>
                      </a: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High Country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8393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NC22</a:t>
                      </a: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New River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8393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9812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1616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1653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1597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pSp>
        <p:nvGrpSpPr>
          <p:cNvPr id="7" name="Group 6"/>
          <p:cNvGrpSpPr/>
          <p:nvPr/>
        </p:nvGrpSpPr>
        <p:grpSpPr>
          <a:xfrm>
            <a:off x="7620000" y="2057400"/>
            <a:ext cx="1219200" cy="1981200"/>
            <a:chOff x="7620000" y="2057400"/>
            <a:chExt cx="1219200" cy="1981200"/>
          </a:xfrm>
        </p:grpSpPr>
        <p:pic>
          <p:nvPicPr>
            <p:cNvPr id="1027" name="Picture 3" descr="C:\Users\David\AppData\Local\Microsoft\Windows\Temporary Internet Files\Content.IE5\VO4VMCBG\161060564[1].jpg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620000" y="2057400"/>
              <a:ext cx="1096264" cy="19812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6" name="Rectangle 5"/>
            <p:cNvSpPr/>
            <p:nvPr/>
          </p:nvSpPr>
          <p:spPr>
            <a:xfrm>
              <a:off x="8458200" y="2057400"/>
              <a:ext cx="381000" cy="19812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1028" name="Picture 4" descr="C:\Users\David\AppData\Local\Microsoft\Windows\Temporary Internet Files\Content.IE5\0C8J2TZ9\Blue_check_PD.svg[1]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33900" y="2857500"/>
            <a:ext cx="266700" cy="266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4" descr="C:\Users\David\AppData\Local\Microsoft\Windows\Temporary Internet Files\Content.IE5\0C8J2TZ9\Blue_check_PD.svg[1]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33900" y="4005943"/>
            <a:ext cx="266700" cy="266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4" descr="C:\Users\David\AppData\Local\Microsoft\Windows\Temporary Internet Files\Content.IE5\0C8J2TZ9\Blue_check_PD.svg[1]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33900" y="4448628"/>
            <a:ext cx="266700" cy="266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4" descr="C:\Users\David\AppData\Local\Microsoft\Windows\Temporary Internet Files\Content.IE5\0C8J2TZ9\Blue_check_PD.svg[1]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05778" y="4711699"/>
            <a:ext cx="266700" cy="266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Rectangle 8"/>
          <p:cNvSpPr/>
          <p:nvPr/>
        </p:nvSpPr>
        <p:spPr>
          <a:xfrm>
            <a:off x="204107" y="4711699"/>
            <a:ext cx="1323522" cy="18466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dirty="0"/>
              <a:t>"Goals allow you to control the direction of change in your favor." </a:t>
            </a:r>
          </a:p>
          <a:p>
            <a:pPr algn="ctr"/>
            <a:r>
              <a:rPr lang="en-US" sz="1600" b="1" dirty="0"/>
              <a:t>Brian Tracy</a:t>
            </a:r>
          </a:p>
        </p:txBody>
      </p:sp>
    </p:spTree>
    <p:extLst>
      <p:ext uri="{BB962C8B-B14F-4D97-AF65-F5344CB8AC3E}">
        <p14:creationId xmlns:p14="http://schemas.microsoft.com/office/powerpoint/2010/main" val="26694040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NCCoC</a:t>
            </a:r>
            <a:r>
              <a:rPr lang="en-US" dirty="0" smtClean="0"/>
              <a:t> Membership Goals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1"/>
            <a:ext cx="5181600" cy="6096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1800" dirty="0"/>
              <a:t>…And the importance of aiming before taking flight</a:t>
            </a:r>
            <a:r>
              <a:rPr lang="en-US" sz="1800" dirty="0" smtClean="0"/>
              <a:t>.</a:t>
            </a:r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endParaRPr lang="en-US" sz="1800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38800" y="1295400"/>
            <a:ext cx="3295650" cy="31847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304800" y="4927937"/>
            <a:ext cx="862965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You </a:t>
            </a:r>
            <a:r>
              <a:rPr lang="en-US" dirty="0"/>
              <a:t>now gave him something to aim at, something to challenge his skills against, something to measure his progress with, and something that gives all of his effort – purpose.  All by adding in a simple target. </a:t>
            </a:r>
            <a:endParaRPr lang="en-US" sz="1400" dirty="0" smtClean="0"/>
          </a:p>
        </p:txBody>
      </p:sp>
      <p:sp>
        <p:nvSpPr>
          <p:cNvPr id="5" name="TextBox 4"/>
          <p:cNvSpPr txBox="1"/>
          <p:nvPr/>
        </p:nvSpPr>
        <p:spPr>
          <a:xfrm>
            <a:off x="533400" y="6019800"/>
            <a:ext cx="5029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“If you don’t know where you are going,  any road will get you there.”  </a:t>
            </a:r>
            <a:r>
              <a:rPr lang="en-US" b="1" dirty="0" smtClean="0"/>
              <a:t>Lewis Carroll</a:t>
            </a:r>
            <a:endParaRPr lang="en-US" b="1" dirty="0"/>
          </a:p>
        </p:txBody>
      </p:sp>
      <p:sp>
        <p:nvSpPr>
          <p:cNvPr id="6" name="TextBox 5"/>
          <p:cNvSpPr txBox="1"/>
          <p:nvPr/>
        </p:nvSpPr>
        <p:spPr>
          <a:xfrm>
            <a:off x="304800" y="2286000"/>
            <a:ext cx="5334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When there is no target there is no purpose for shooting.  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304800" y="2971800"/>
            <a:ext cx="5257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He could shoot the arrow anywhere and wherever the arrow ended up would be where the arrow ended up.  Not much to it. 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04800" y="1626878"/>
            <a:ext cx="5334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Give a man a bow and arrow and tell him to, “SHOOT!” and his first response would be, “At what?”  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04800" y="3886200"/>
            <a:ext cx="5257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On </a:t>
            </a:r>
            <a:r>
              <a:rPr lang="en-US" b="1" dirty="0"/>
              <a:t>the other hand, if you gave the archer a target and challenged him to hit the bullseye – everything changes. 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6067425" y="6029980"/>
            <a:ext cx="2438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hlinkClick r:id="rId4"/>
              </a:rPr>
              <a:t>http://www.movemequotes.com/top-15-goal-setting-quotes</a:t>
            </a:r>
            <a:r>
              <a:rPr lang="en-US" sz="1400" dirty="0" smtClean="0">
                <a:hlinkClick r:id="rId4"/>
              </a:rPr>
              <a:t>/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34764753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  <p:bldP spid="9" grpId="0"/>
      <p:bldP spid="1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NCCoC</a:t>
            </a:r>
            <a:r>
              <a:rPr lang="en-US" dirty="0" smtClean="0"/>
              <a:t> Membership Goals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/>
              <a:t>Importance of Membership to Chapters, NC Council and MOAA National</a:t>
            </a:r>
          </a:p>
          <a:p>
            <a:pPr lvl="1"/>
            <a:r>
              <a:rPr lang="en-US" b="1" dirty="0" smtClean="0"/>
              <a:t>MOAA</a:t>
            </a:r>
            <a:r>
              <a:rPr lang="en-US" dirty="0" smtClean="0"/>
              <a:t> The </a:t>
            </a:r>
            <a:r>
              <a:rPr lang="en-US" dirty="0"/>
              <a:t>ultimate goal for MOAA is to remain the premier military advocacy organization that can affect legislation and make a difference in the quality of life for all members of the military and their families. </a:t>
            </a:r>
            <a:r>
              <a:rPr lang="en-US" dirty="0" smtClean="0"/>
              <a:t>The more members, the more impact MOAA can have.</a:t>
            </a:r>
          </a:p>
          <a:p>
            <a:pPr lvl="1"/>
            <a:r>
              <a:rPr lang="en-US" b="1" dirty="0" smtClean="0"/>
              <a:t>NC Council </a:t>
            </a:r>
            <a:r>
              <a:rPr lang="en-US" dirty="0" smtClean="0"/>
              <a:t>operates from it’s base of members for NC legislation influence and support for it’s chapters. It’s budget comes from chapter dues based on membership</a:t>
            </a:r>
          </a:p>
          <a:p>
            <a:pPr lvl="1"/>
            <a:r>
              <a:rPr lang="en-US" b="1" dirty="0" smtClean="0"/>
              <a:t>Chapters</a:t>
            </a:r>
            <a:r>
              <a:rPr lang="en-US" dirty="0" smtClean="0"/>
              <a:t> impact local outreach with funds provided by members and fund raisers</a:t>
            </a:r>
            <a:endParaRPr lang="en-US" dirty="0"/>
          </a:p>
          <a:p>
            <a:r>
              <a:rPr lang="en-US" dirty="0" smtClean="0"/>
              <a:t>NC Council Membership Goals </a:t>
            </a:r>
          </a:p>
          <a:p>
            <a:pPr lvl="1"/>
            <a:r>
              <a:rPr lang="en-US" dirty="0" smtClean="0"/>
              <a:t>2016 through 2017</a:t>
            </a:r>
          </a:p>
          <a:p>
            <a:pPr lvl="1"/>
            <a:r>
              <a:rPr lang="en-US" dirty="0" smtClean="0"/>
              <a:t>Focus on Chapters, not MOAA national</a:t>
            </a:r>
          </a:p>
          <a:p>
            <a:pPr lvl="1"/>
            <a:r>
              <a:rPr lang="en-US" dirty="0" smtClean="0"/>
              <a:t>Sharing of successes among Chapters</a:t>
            </a:r>
          </a:p>
          <a:p>
            <a:pPr lvl="1"/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524000" y="6172200"/>
            <a:ext cx="6019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/>
              <a:t>“A goal properly set is halfway reached.” ~ </a:t>
            </a:r>
            <a:r>
              <a:rPr lang="en-US" b="1" i="1" dirty="0"/>
              <a:t>Zig </a:t>
            </a:r>
            <a:r>
              <a:rPr lang="en-US" b="1" i="1" dirty="0" err="1"/>
              <a:t>Ziglar</a:t>
            </a:r>
            <a:endParaRPr lang="en-US" b="1" dirty="0"/>
          </a:p>
        </p:txBody>
      </p:sp>
      <p:pic>
        <p:nvPicPr>
          <p:cNvPr id="3074" name="Picture 2" descr="C:\Users\David\AppData\Local\Microsoft\Windows\Temporary Internet Files\Content.IE5\4HSKIE4I\Crowd[1]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01893" y="4572000"/>
            <a:ext cx="2270655" cy="14002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278311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NCCoC</a:t>
            </a:r>
            <a:r>
              <a:rPr lang="en-US" dirty="0" smtClean="0"/>
              <a:t> Membership Goals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224" y="1309919"/>
            <a:ext cx="8229600" cy="4818964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dirty="0" smtClean="0"/>
              <a:t>OBJECTIVES</a:t>
            </a:r>
          </a:p>
          <a:p>
            <a:pPr marL="857250" lvl="1" indent="-457200"/>
            <a:r>
              <a:rPr lang="en-US" dirty="0" smtClean="0"/>
              <a:t>Every Chapter has an active Membership process</a:t>
            </a:r>
          </a:p>
          <a:p>
            <a:pPr marL="857250" lvl="1" indent="-457200"/>
            <a:r>
              <a:rPr lang="en-US" dirty="0" smtClean="0"/>
              <a:t>Chapter Membership chair has skill and motivation for success</a:t>
            </a:r>
          </a:p>
          <a:p>
            <a:pPr marL="857250" lvl="1" indent="-457200"/>
            <a:r>
              <a:rPr lang="en-US" dirty="0" smtClean="0"/>
              <a:t>Chapter President involved in Membership process</a:t>
            </a:r>
          </a:p>
          <a:p>
            <a:pPr marL="0" indent="0">
              <a:buNone/>
            </a:pPr>
            <a:r>
              <a:rPr lang="en-US" dirty="0" smtClean="0"/>
              <a:t>ACTIVITIES</a:t>
            </a:r>
          </a:p>
          <a:p>
            <a:pPr marL="857250" lvl="1" indent="-457200"/>
            <a:r>
              <a:rPr lang="en-US" dirty="0" smtClean="0"/>
              <a:t>Support Chapters in an active membership program</a:t>
            </a:r>
          </a:p>
          <a:p>
            <a:pPr marL="1257300" lvl="2" indent="-457200"/>
            <a:r>
              <a:rPr lang="en-US" dirty="0" smtClean="0"/>
              <a:t>Council leadership to visit Chapters to provide improvement plan</a:t>
            </a:r>
          </a:p>
          <a:p>
            <a:pPr marL="1257300" lvl="2" indent="-457200"/>
            <a:r>
              <a:rPr lang="en-US" dirty="0" smtClean="0"/>
              <a:t>Share results and successes</a:t>
            </a:r>
          </a:p>
          <a:p>
            <a:pPr marL="1257300" lvl="2" indent="-457200"/>
            <a:r>
              <a:rPr lang="en-US" dirty="0" smtClean="0"/>
              <a:t>Follow-up with issues and concerns</a:t>
            </a:r>
          </a:p>
          <a:p>
            <a:pPr marL="857250" lvl="1" indent="-457200"/>
            <a:r>
              <a:rPr lang="en-US" dirty="0" smtClean="0"/>
              <a:t>Streamer recognition program in place</a:t>
            </a:r>
          </a:p>
          <a:p>
            <a:pPr marL="857250" lvl="1" indent="-457200"/>
            <a:r>
              <a:rPr lang="en-US" dirty="0" smtClean="0"/>
              <a:t>All new members reported to MOAA</a:t>
            </a:r>
          </a:p>
          <a:p>
            <a:pPr marL="0" indent="0">
              <a:buNone/>
            </a:pPr>
            <a:r>
              <a:rPr lang="en-US" dirty="0" smtClean="0"/>
              <a:t>RESULTS</a:t>
            </a:r>
          </a:p>
          <a:p>
            <a:pPr lvl="1"/>
            <a:r>
              <a:rPr lang="en-US" dirty="0" smtClean="0"/>
              <a:t>New members added to every Chapter each year</a:t>
            </a:r>
          </a:p>
          <a:p>
            <a:pPr lvl="1"/>
            <a:r>
              <a:rPr lang="en-US" dirty="0" smtClean="0"/>
              <a:t>Increase overall membership of NC Council year to year</a:t>
            </a:r>
            <a:endParaRPr lang="en-US" dirty="0"/>
          </a:p>
        </p:txBody>
      </p:sp>
      <p:pic>
        <p:nvPicPr>
          <p:cNvPr id="1027" name="Picture 3" descr="C:\Users\David\AppData\Local\Microsoft\Windows\Temporary Internet Files\Content.IE5\0C8J2TZ9\Goals-and-Objectives-Set[1]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2800" y="1066800"/>
            <a:ext cx="1581053" cy="1038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1371600" y="5997714"/>
            <a:ext cx="642932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Goals are pure fantasy unless you have a specific plan to achieve them. </a:t>
            </a:r>
            <a:r>
              <a:rPr lang="en-US" sz="2000" dirty="0" smtClean="0"/>
              <a:t>  </a:t>
            </a:r>
            <a:r>
              <a:rPr lang="en-US" sz="2000" b="1" dirty="0" smtClean="0"/>
              <a:t>Stephen Covey</a:t>
            </a:r>
            <a:endParaRPr lang="en-US" sz="2000" b="1" dirty="0"/>
          </a:p>
        </p:txBody>
      </p:sp>
    </p:spTree>
    <p:extLst>
      <p:ext uri="{BB962C8B-B14F-4D97-AF65-F5344CB8AC3E}">
        <p14:creationId xmlns:p14="http://schemas.microsoft.com/office/powerpoint/2010/main" val="355835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NCCoC</a:t>
            </a:r>
            <a:r>
              <a:rPr lang="en-US" dirty="0" smtClean="0"/>
              <a:t> Membership Goals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Next Steps</a:t>
            </a:r>
          </a:p>
          <a:p>
            <a:pPr lvl="1"/>
            <a:r>
              <a:rPr lang="en-US" dirty="0" smtClean="0"/>
              <a:t>Approval of </a:t>
            </a:r>
            <a:r>
              <a:rPr lang="en-US" dirty="0" smtClean="0"/>
              <a:t>goals</a:t>
            </a:r>
          </a:p>
          <a:p>
            <a:pPr lvl="1"/>
            <a:r>
              <a:rPr lang="en-US" dirty="0" smtClean="0"/>
              <a:t>Develop Check-List for “Active Membership Process”</a:t>
            </a:r>
            <a:endParaRPr lang="en-US" dirty="0" smtClean="0"/>
          </a:p>
          <a:p>
            <a:pPr lvl="1"/>
            <a:r>
              <a:rPr lang="en-US" dirty="0" smtClean="0"/>
              <a:t>Volunteers to support Council Membership Activities</a:t>
            </a:r>
          </a:p>
          <a:p>
            <a:pPr lvl="1"/>
            <a:r>
              <a:rPr lang="en-US" dirty="0" smtClean="0"/>
              <a:t>Monitor Progress, report at Council Meetings</a:t>
            </a:r>
          </a:p>
          <a:p>
            <a:pPr lvl="1"/>
            <a:endParaRPr lang="en-US" dirty="0"/>
          </a:p>
        </p:txBody>
      </p:sp>
      <p:pic>
        <p:nvPicPr>
          <p:cNvPr id="2050" name="Picture 2" descr="C:\Users\David\AppData\Local\Microsoft\Windows\Temporary Internet Files\Content.IE5\4HSKIE4I\steps-animated[1].gif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1349696">
            <a:off x="7412477" y="1104790"/>
            <a:ext cx="1265088" cy="51519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1676400" y="5650297"/>
            <a:ext cx="5181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“Whoever wants to reach a distant goal must take small steps.”   </a:t>
            </a:r>
            <a:r>
              <a:rPr lang="en-US" b="1" dirty="0" smtClean="0"/>
              <a:t>Helmut Schmidt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9846921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057400" y="2286000"/>
            <a:ext cx="5562600" cy="1323439"/>
          </a:xfrm>
          <a:prstGeom prst="rect">
            <a:avLst/>
          </a:prstGeom>
          <a:noFill/>
          <a:effectLst>
            <a:outerShdw blurRad="50800" dist="38100" algn="l" rotWithShape="0">
              <a:schemeClr val="accent2">
                <a:alpha val="40000"/>
              </a:scheme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sz="8000" b="1" u="sng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Questions?</a:t>
            </a:r>
            <a:endParaRPr lang="en-US" sz="8000" b="1" u="sng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pic>
        <p:nvPicPr>
          <p:cNvPr id="5124" name="Picture 4" descr="C:\Users\David\AppData\Local\Microsoft\Windows\Temporary Internet Files\Content.IE5\Y848SQW7\MC900156053[1].wmf"/>
          <p:cNvPicPr>
            <a:picLocks noChangeAspect="1" noChangeArrowheads="1"/>
          </p:cNvPicPr>
          <p:nvPr/>
        </p:nvPicPr>
        <p:blipFill>
          <a:blip r:embed="rId2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91300" y="4038600"/>
            <a:ext cx="2057400" cy="23502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5" name="Picture 5" descr="C:\Users\David\AppData\Local\Microsoft\Windows\Temporary Internet Files\Content.IE5\P3MV62QZ\MM900178141[1].gif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381000"/>
            <a:ext cx="2362200" cy="25984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175812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19200" y="2057400"/>
            <a:ext cx="7162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 smtClean="0"/>
              <a:t>Back up Slides</a:t>
            </a:r>
            <a:endParaRPr lang="en-US" sz="4800" dirty="0"/>
          </a:p>
        </p:txBody>
      </p:sp>
      <p:pic>
        <p:nvPicPr>
          <p:cNvPr id="8195" name="Picture 3" descr="C:\Users\David\AppData\Local\Microsoft\Windows\Temporary Internet Files\Content.IE5\4CBACYMO\atruck_pic[1]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41667" y="3886200"/>
            <a:ext cx="2095793" cy="20862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197" name="Picture 5" descr="C:\Users\David\AppData\Local\Microsoft\Windows\Temporary Internet Files\Content.IE5\205CC3OZ\92504-royalty-free-rf-clipart-illustration-of-a-shrugging-brunette-woman[1]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3581400"/>
            <a:ext cx="1905000" cy="2159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457200" y="5410200"/>
            <a:ext cx="2590800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88946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MOAA Web Site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600200"/>
            <a:ext cx="8610600" cy="5105399"/>
          </a:xfrm>
        </p:spPr>
        <p:txBody>
          <a:bodyPr>
            <a:normAutofit fontScale="70000" lnSpcReduction="20000"/>
          </a:bodyPr>
          <a:lstStyle/>
          <a:p>
            <a:r>
              <a:rPr lang="en-US" dirty="0" smtClean="0"/>
              <a:t>Chapters and Councils</a:t>
            </a:r>
          </a:p>
          <a:p>
            <a:pPr marL="457200" lvl="1" indent="0">
              <a:buNone/>
            </a:pPr>
            <a:r>
              <a:rPr lang="en-US" dirty="0">
                <a:hlinkClick r:id="rId2"/>
              </a:rPr>
              <a:t>http://</a:t>
            </a:r>
            <a:r>
              <a:rPr lang="en-US" dirty="0" smtClean="0">
                <a:hlinkClick r:id="rId2"/>
              </a:rPr>
              <a:t>www.moaa.org/Content/Chapters-and-Councils/Chapters-and-Councils.aspx</a:t>
            </a:r>
            <a:endParaRPr lang="en-US" dirty="0" smtClean="0"/>
          </a:p>
          <a:p>
            <a:r>
              <a:rPr lang="en-US" dirty="0" smtClean="0"/>
              <a:t>2016 Membership </a:t>
            </a:r>
          </a:p>
          <a:p>
            <a:pPr lvl="1"/>
            <a:r>
              <a:rPr lang="en-US" dirty="0" smtClean="0"/>
              <a:t>Barry’s Letter</a:t>
            </a:r>
          </a:p>
          <a:p>
            <a:pPr marL="400050" lvl="1" indent="0">
              <a:buNone/>
            </a:pPr>
            <a:r>
              <a:rPr lang="en-US" dirty="0">
                <a:hlinkClick r:id="rId3"/>
              </a:rPr>
              <a:t>http://www.moaa.org/uploadedFiles/Content/Chapters_and_Councils/Give_Me_Ten!/</a:t>
            </a:r>
            <a:r>
              <a:rPr lang="en-US" dirty="0" smtClean="0">
                <a:hlinkClick r:id="rId3"/>
              </a:rPr>
              <a:t>ChapterRecruitingLetter.pdf</a:t>
            </a:r>
            <a:endParaRPr lang="en-US" dirty="0" smtClean="0"/>
          </a:p>
          <a:p>
            <a:pPr marL="857250" lvl="1" indent="-457200"/>
            <a:r>
              <a:rPr lang="en-US" dirty="0" smtClean="0"/>
              <a:t>Program Guide</a:t>
            </a:r>
          </a:p>
          <a:p>
            <a:pPr marL="400050" lvl="1" indent="0">
              <a:buNone/>
            </a:pPr>
            <a:r>
              <a:rPr lang="en-US" dirty="0">
                <a:hlinkClick r:id="rId4"/>
              </a:rPr>
              <a:t>http://www.moaa.org/uploadedFiles/Content/Chapters_and_Councils/Give_Me_Ten!/</a:t>
            </a:r>
            <a:r>
              <a:rPr lang="en-US" dirty="0" smtClean="0">
                <a:hlinkClick r:id="rId4"/>
              </a:rPr>
              <a:t>Recruiting_Materials/Final2016CRPGuide.pdf</a:t>
            </a:r>
            <a:endParaRPr lang="en-US" dirty="0" smtClean="0"/>
          </a:p>
          <a:p>
            <a:r>
              <a:rPr lang="en-US" dirty="0" smtClean="0"/>
              <a:t>Recruitment Tracker</a:t>
            </a:r>
          </a:p>
          <a:p>
            <a:pPr marL="400050" lvl="1" indent="0">
              <a:buNone/>
            </a:pPr>
            <a:r>
              <a:rPr lang="en-US" dirty="0">
                <a:hlinkClick r:id="rId5"/>
              </a:rPr>
              <a:t>http://www.moaa.org/uploadedFiles/Content/Chapters_and_Councils/Give_Me_Ten!/</a:t>
            </a:r>
            <a:r>
              <a:rPr lang="en-US" dirty="0" smtClean="0">
                <a:hlinkClick r:id="rId5"/>
              </a:rPr>
              <a:t>Recruiting_Materials/Recruitment%20Contest%20Tracker.pdf</a:t>
            </a:r>
            <a:endParaRPr lang="en-US" dirty="0" smtClean="0"/>
          </a:p>
          <a:p>
            <a:r>
              <a:rPr lang="en-US" dirty="0" smtClean="0"/>
              <a:t>New Member Reporting</a:t>
            </a:r>
          </a:p>
          <a:p>
            <a:pPr marL="400050" lvl="1" indent="0">
              <a:buNone/>
            </a:pPr>
            <a:r>
              <a:rPr lang="en-US" dirty="0">
                <a:hlinkClick r:id="rId6"/>
              </a:rPr>
              <a:t>https://</a:t>
            </a:r>
            <a:r>
              <a:rPr lang="en-US" dirty="0" smtClean="0">
                <a:hlinkClick r:id="rId6"/>
              </a:rPr>
              <a:t>fs20.formsite.com/moaaweb/2013ChapterRecruiting/secure_index.html</a:t>
            </a:r>
            <a:endParaRPr lang="en-US" dirty="0" smtClean="0"/>
          </a:p>
          <a:p>
            <a:pPr marL="400050" lvl="1" indent="0">
              <a:buNone/>
            </a:pPr>
            <a:endParaRPr lang="en-US" dirty="0"/>
          </a:p>
        </p:txBody>
      </p:sp>
      <p:pic>
        <p:nvPicPr>
          <p:cNvPr id="4" name="Picture 2" descr="Site Logo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1219200"/>
            <a:ext cx="2066925" cy="6572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661277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8025</TotalTime>
  <Words>628</Words>
  <Application>Microsoft Office PowerPoint</Application>
  <PresentationFormat>On-screen Show (4:3)</PresentationFormat>
  <Paragraphs>170</Paragraphs>
  <Slides>9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NCCoC Quarterly Meeting Charlotte April 2016</vt:lpstr>
      <vt:lpstr>NC Council of Chapters based on dues paid</vt:lpstr>
      <vt:lpstr>NCCoC Membership Goals</vt:lpstr>
      <vt:lpstr>NCCoC Membership Goals</vt:lpstr>
      <vt:lpstr>NCCoC Membership Goals</vt:lpstr>
      <vt:lpstr>NCCoC Membership Goals</vt:lpstr>
      <vt:lpstr>PowerPoint Presentation</vt:lpstr>
      <vt:lpstr>PowerPoint Presentation</vt:lpstr>
      <vt:lpstr>MOAA Web Site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NC 20 Central Carolina Chapter Salisbury, Rowan County, NC</dc:title>
  <dc:creator>David</dc:creator>
  <cp:lastModifiedBy>David</cp:lastModifiedBy>
  <cp:revision>89</cp:revision>
  <cp:lastPrinted>2016-03-14T14:44:31Z</cp:lastPrinted>
  <dcterms:created xsi:type="dcterms:W3CDTF">2013-08-02T22:46:21Z</dcterms:created>
  <dcterms:modified xsi:type="dcterms:W3CDTF">2016-04-02T11:38:28Z</dcterms:modified>
</cp:coreProperties>
</file>